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media1.mp4" ContentType="video/unknown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 b="def" i="def"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标题与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文本"/>
          <p:cNvSpPr txBox="1"/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</p:spPr>
        <p:txBody>
          <a:bodyPr anchor="b"/>
          <a:lstStyle/>
          <a:p>
            <a:pPr/>
            <a:r>
              <a:t>标题文本</a:t>
            </a:r>
          </a:p>
        </p:txBody>
      </p:sp>
      <p:sp>
        <p:nvSpPr>
          <p:cNvPr id="12" name="正文级别 1…"/>
          <p:cNvSpPr txBox="1"/>
          <p:nvPr>
            <p:ph type="body" sz="quarter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0" algn="ctr">
              <a:spcBef>
                <a:spcPts val="0"/>
              </a:spcBef>
              <a:buSzTx/>
              <a:buNone/>
              <a:defRPr sz="5400"/>
            </a:lvl2pPr>
            <a:lvl3pPr marL="0" indent="0" algn="ctr">
              <a:spcBef>
                <a:spcPts val="0"/>
              </a:spcBef>
              <a:buSzTx/>
              <a:buNone/>
              <a:defRPr sz="5400"/>
            </a:lvl3pPr>
            <a:lvl4pPr marL="0" indent="0" algn="ctr">
              <a:spcBef>
                <a:spcPts val="0"/>
              </a:spcBef>
              <a:buSzTx/>
              <a:buNone/>
              <a:defRPr sz="5400"/>
            </a:lvl4pPr>
            <a:lvl5pPr marL="0" indent="0" algn="ctr">
              <a:spcBef>
                <a:spcPts val="0"/>
              </a:spcBef>
              <a:buSzTx/>
              <a:buNone/>
              <a:defRPr sz="54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3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引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/>
          <p:nvPr>
            <p:ph type="body" sz="quarter" idx="13"/>
          </p:nvPr>
        </p:nvSpPr>
        <p:spPr>
          <a:xfrm>
            <a:off x="2387600" y="8953500"/>
            <a:ext cx="19621500" cy="58552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i="1" sz="3200"/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“在此键入引文。”"/>
          <p:cNvSpPr txBox="1"/>
          <p:nvPr>
            <p:ph type="body" sz="quarter" idx="14"/>
          </p:nvPr>
        </p:nvSpPr>
        <p:spPr>
          <a:xfrm>
            <a:off x="2387600" y="6013450"/>
            <a:ext cx="19621500" cy="9525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8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“在此键入引文。”</a:t>
            </a:r>
          </a:p>
        </p:txBody>
      </p:sp>
      <p:sp>
        <p:nvSpPr>
          <p:cNvPr id="95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图像"/>
          <p:cNvSpPr/>
          <p:nvPr>
            <p:ph type="pic" idx="13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照片 - 水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图像"/>
          <p:cNvSpPr/>
          <p:nvPr>
            <p:ph type="pic" idx="13"/>
          </p:nvPr>
        </p:nvSpPr>
        <p:spPr>
          <a:xfrm>
            <a:off x="3125968" y="673100"/>
            <a:ext cx="18135601" cy="8737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标题文本"/>
          <p:cNvSpPr txBox="1"/>
          <p:nvPr>
            <p:ph type="title"/>
          </p:nvPr>
        </p:nvSpPr>
        <p:spPr>
          <a:xfrm>
            <a:off x="635000" y="9512300"/>
            <a:ext cx="23114000" cy="2006600"/>
          </a:xfrm>
          <a:prstGeom prst="rect">
            <a:avLst/>
          </a:prstGeom>
        </p:spPr>
        <p:txBody>
          <a:bodyPr anchor="b"/>
          <a:lstStyle/>
          <a:p>
            <a:pPr/>
            <a:r>
              <a:t>标题文本</a:t>
            </a:r>
          </a:p>
        </p:txBody>
      </p:sp>
      <p:sp>
        <p:nvSpPr>
          <p:cNvPr id="22" name="正文级别 1…"/>
          <p:cNvSpPr txBox="1"/>
          <p:nvPr>
            <p:ph type="body" sz="quarter" idx="1"/>
          </p:nvPr>
        </p:nvSpPr>
        <p:spPr>
          <a:xfrm>
            <a:off x="635000" y="11442700"/>
            <a:ext cx="23114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0" algn="ctr">
              <a:spcBef>
                <a:spcPts val="0"/>
              </a:spcBef>
              <a:buSzTx/>
              <a:buNone/>
              <a:defRPr sz="5400"/>
            </a:lvl2pPr>
            <a:lvl3pPr marL="0" indent="0" algn="ctr">
              <a:spcBef>
                <a:spcPts val="0"/>
              </a:spcBef>
              <a:buSzTx/>
              <a:buNone/>
              <a:defRPr sz="5400"/>
            </a:lvl3pPr>
            <a:lvl4pPr marL="0" indent="0" algn="ctr">
              <a:spcBef>
                <a:spcPts val="0"/>
              </a:spcBef>
              <a:buSzTx/>
              <a:buNone/>
              <a:defRPr sz="5400"/>
            </a:lvl4pPr>
            <a:lvl5pPr marL="0" indent="0" algn="ctr">
              <a:spcBef>
                <a:spcPts val="0"/>
              </a:spcBef>
              <a:buSzTx/>
              <a:buNone/>
              <a:defRPr sz="54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3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 - 居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标题文本"/>
          <p:cNvSpPr txBox="1"/>
          <p:nvPr>
            <p:ph type="title"/>
          </p:nvPr>
        </p:nvSpPr>
        <p:spPr>
          <a:xfrm>
            <a:off x="1778000" y="4533900"/>
            <a:ext cx="20828000" cy="4648200"/>
          </a:xfrm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31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照片 - 垂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图像"/>
          <p:cNvSpPr/>
          <p:nvPr>
            <p:ph type="pic" sz="half" idx="13"/>
          </p:nvPr>
        </p:nvSpPr>
        <p:spPr>
          <a:xfrm>
            <a:off x="13165980" y="952500"/>
            <a:ext cx="9525001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标题文本"/>
          <p:cNvSpPr txBox="1"/>
          <p:nvPr>
            <p:ph type="title"/>
          </p:nvPr>
        </p:nvSpPr>
        <p:spPr>
          <a:xfrm>
            <a:off x="1651000" y="952500"/>
            <a:ext cx="10223500" cy="5549900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pPr/>
            <a:r>
              <a:t>标题文本</a:t>
            </a:r>
          </a:p>
        </p:txBody>
      </p:sp>
      <p:sp>
        <p:nvSpPr>
          <p:cNvPr id="40" name="正文级别 1…"/>
          <p:cNvSpPr txBox="1"/>
          <p:nvPr>
            <p:ph type="body" sz="quarter" idx="1"/>
          </p:nvPr>
        </p:nvSpPr>
        <p:spPr>
          <a:xfrm>
            <a:off x="1651000" y="6527800"/>
            <a:ext cx="10223500" cy="57277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0" algn="ctr">
              <a:spcBef>
                <a:spcPts val="0"/>
              </a:spcBef>
              <a:buSzTx/>
              <a:buNone/>
              <a:defRPr sz="5400"/>
            </a:lvl2pPr>
            <a:lvl3pPr marL="0" indent="0" algn="ctr">
              <a:spcBef>
                <a:spcPts val="0"/>
              </a:spcBef>
              <a:buSzTx/>
              <a:buNone/>
              <a:defRPr sz="5400"/>
            </a:lvl3pPr>
            <a:lvl4pPr marL="0" indent="0" algn="ctr">
              <a:spcBef>
                <a:spcPts val="0"/>
              </a:spcBef>
              <a:buSzTx/>
              <a:buNone/>
              <a:defRPr sz="5400"/>
            </a:lvl4pPr>
            <a:lvl5pPr marL="0" indent="0" algn="ctr">
              <a:spcBef>
                <a:spcPts val="0"/>
              </a:spcBef>
              <a:buSzTx/>
              <a:buNone/>
              <a:defRPr sz="54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1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 - 顶部对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标题文本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49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标题文本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57" name="正文级别 1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4800"/>
            </a:lvl1pPr>
            <a:lvl2pPr>
              <a:defRPr sz="4800"/>
            </a:lvl2pPr>
            <a:lvl3pPr>
              <a:defRPr sz="4800"/>
            </a:lvl3pPr>
            <a:lvl4pPr>
              <a:defRPr sz="4800"/>
            </a:lvl4pPr>
            <a:lvl5pPr>
              <a:defRPr sz="48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8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、项目符号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图像"/>
          <p:cNvSpPr/>
          <p:nvPr>
            <p:ph type="pic" sz="half" idx="13"/>
          </p:nvPr>
        </p:nvSpPr>
        <p:spPr>
          <a:xfrm>
            <a:off x="13169900" y="3149600"/>
            <a:ext cx="9525000" cy="9296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标题文本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67" name="正文级别 1…"/>
          <p:cNvSpPr txBox="1"/>
          <p:nvPr>
            <p:ph type="body" sz="half" idx="1"/>
          </p:nvPr>
        </p:nvSpPr>
        <p:spPr>
          <a:xfrm>
            <a:off x="1689100" y="3149600"/>
            <a:ext cx="10223500" cy="9296400"/>
          </a:xfrm>
          <a:prstGeom prst="rect">
            <a:avLst/>
          </a:prstGeom>
        </p:spPr>
        <p:txBody>
          <a:bodyPr/>
          <a:lstStyle>
            <a:lvl1pPr marL="558800" indent="-558800">
              <a:spcBef>
                <a:spcPts val="4500"/>
              </a:spcBef>
              <a:defRPr sz="3800"/>
            </a:lvl1pPr>
            <a:lvl2pPr marL="1117600" indent="-558800">
              <a:spcBef>
                <a:spcPts val="4500"/>
              </a:spcBef>
              <a:defRPr sz="3800"/>
            </a:lvl2pPr>
            <a:lvl3pPr marL="1676400" indent="-558800">
              <a:spcBef>
                <a:spcPts val="4500"/>
              </a:spcBef>
              <a:defRPr sz="3800"/>
            </a:lvl3pPr>
            <a:lvl4pPr marL="2235200" indent="-558800">
              <a:spcBef>
                <a:spcPts val="4500"/>
              </a:spcBef>
              <a:defRPr sz="3800"/>
            </a:lvl4pPr>
            <a:lvl5pPr marL="2794000" indent="-558800">
              <a:spcBef>
                <a:spcPts val="4500"/>
              </a:spcBef>
              <a:defRPr sz="38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68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正文级别 1…"/>
          <p:cNvSpPr txBox="1"/>
          <p:nvPr>
            <p:ph type="body" idx="1"/>
          </p:nvPr>
        </p:nvSpPr>
        <p:spPr>
          <a:xfrm>
            <a:off x="1689100" y="1778000"/>
            <a:ext cx="21005800" cy="10160000"/>
          </a:xfrm>
          <a:prstGeom prst="rect">
            <a:avLst/>
          </a:prstGeom>
        </p:spPr>
        <p:txBody>
          <a:bodyPr/>
          <a:lstStyle>
            <a:lvl1pPr>
              <a:defRPr sz="4800"/>
            </a:lvl1pPr>
            <a:lvl2pPr>
              <a:defRPr sz="4800"/>
            </a:lvl2pPr>
            <a:lvl3pPr>
              <a:defRPr sz="4800"/>
            </a:lvl3pPr>
            <a:lvl4pPr>
              <a:defRPr sz="4800"/>
            </a:lvl4pPr>
            <a:lvl5pPr>
              <a:defRPr sz="48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6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照片 - 3 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图像"/>
          <p:cNvSpPr/>
          <p:nvPr>
            <p:ph type="pic" sz="quarter" idx="13"/>
          </p:nvPr>
        </p:nvSpPr>
        <p:spPr>
          <a:xfrm>
            <a:off x="15760700" y="7048500"/>
            <a:ext cx="7404100" cy="5549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图像"/>
          <p:cNvSpPr/>
          <p:nvPr>
            <p:ph type="pic" sz="quarter" idx="14"/>
          </p:nvPr>
        </p:nvSpPr>
        <p:spPr>
          <a:xfrm>
            <a:off x="15760700" y="1130300"/>
            <a:ext cx="7404100" cy="5549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图像"/>
          <p:cNvSpPr/>
          <p:nvPr>
            <p:ph type="pic" idx="15"/>
          </p:nvPr>
        </p:nvSpPr>
        <p:spPr>
          <a:xfrm>
            <a:off x="1206500" y="1130300"/>
            <a:ext cx="14173200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文本"/>
          <p:cNvSpPr txBox="1"/>
          <p:nvPr>
            <p:ph type="title"/>
          </p:nvPr>
        </p:nvSpPr>
        <p:spPr>
          <a:xfrm>
            <a:off x="1689100" y="355600"/>
            <a:ext cx="21005800" cy="228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标题文本</a:t>
            </a:r>
          </a:p>
        </p:txBody>
      </p:sp>
      <p:sp>
        <p:nvSpPr>
          <p:cNvPr id="3" name="正文级别 1…"/>
          <p:cNvSpPr txBox="1"/>
          <p:nvPr>
            <p:ph type="body" idx="1"/>
          </p:nvPr>
        </p:nvSpPr>
        <p:spPr>
          <a:xfrm>
            <a:off x="1689100" y="3149600"/>
            <a:ext cx="21005800" cy="929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" name="幻灯片编号"/>
          <p:cNvSpPr txBox="1"/>
          <p:nvPr>
            <p:ph type="sldNum" sz="quarter" idx="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63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127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90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254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317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381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444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508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571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3" Type="http://schemas.microsoft.com/office/2007/relationships/media" Target="../media/media1.mp4"/><Relationship Id="rId4" Type="http://schemas.openxmlformats.org/officeDocument/2006/relationships/image" Target="../media/image2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://192.168.0.1/" TargetMode="Externa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第一章"/>
          <p:cNvSpPr txBox="1"/>
          <p:nvPr>
            <p:ph type="ctrTitle"/>
          </p:nvPr>
        </p:nvSpPr>
        <p:spPr>
          <a:xfrm>
            <a:off x="1778000" y="3107724"/>
            <a:ext cx="20828000" cy="4648201"/>
          </a:xfrm>
          <a:prstGeom prst="rect">
            <a:avLst/>
          </a:prstGeom>
        </p:spPr>
        <p:txBody>
          <a:bodyPr/>
          <a:lstStyle/>
          <a:p>
            <a:pPr lvl="2"/>
            <a:r>
              <a:t>第一章</a:t>
            </a:r>
          </a:p>
        </p:txBody>
      </p:sp>
      <p:sp>
        <p:nvSpPr>
          <p:cNvPr id="120" name="物联网与传感器"/>
          <p:cNvSpPr txBox="1"/>
          <p:nvPr>
            <p:ph type="subTitle" sz="quarter" idx="1"/>
          </p:nvPr>
        </p:nvSpPr>
        <p:spPr>
          <a:xfrm>
            <a:off x="1778000" y="7882924"/>
            <a:ext cx="20828000" cy="1587501"/>
          </a:xfrm>
          <a:prstGeom prst="rect">
            <a:avLst/>
          </a:prstGeom>
        </p:spPr>
        <p:txBody>
          <a:bodyPr/>
          <a:lstStyle/>
          <a:p>
            <a:pPr/>
            <a:r>
              <a:t>物联网与传感器</a:t>
            </a:r>
          </a:p>
        </p:txBody>
      </p:sp>
      <p:pic>
        <p:nvPicPr>
          <p:cNvPr id="121" name="Internet_of_things-ps_style-19-512.png" descr="Internet_of_things-ps_style-19-51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20321" y="1117578"/>
            <a:ext cx="7787107" cy="778710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活动目标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活动目标</a:t>
            </a:r>
          </a:p>
          <a:p>
            <a:pPr lvl="2"/>
            <a:r>
              <a:t>了解物联网的基本概念</a:t>
            </a:r>
          </a:p>
          <a:p>
            <a:pPr lvl="2"/>
            <a:r>
              <a:t>了解使用开发板读取传感器原理</a:t>
            </a:r>
          </a:p>
          <a:p>
            <a:pPr lvl="2"/>
            <a:r>
              <a:t>熟悉使用Arduino IDE烧录程序的操作流程</a:t>
            </a:r>
          </a:p>
        </p:txBody>
      </p:sp>
      <p:sp>
        <p:nvSpPr>
          <p:cNvPr id="124" name="第一节 物联网与传感器"/>
          <p:cNvSpPr txBox="1"/>
          <p:nvPr/>
        </p:nvSpPr>
        <p:spPr>
          <a:xfrm>
            <a:off x="1114599" y="1168020"/>
            <a:ext cx="20828001" cy="158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>
              <a:defRPr b="0" sz="5400"/>
            </a:lvl1pPr>
          </a:lstStyle>
          <a:p>
            <a:pPr/>
            <a:r>
              <a:t>第一节 物联网与传感器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物联网背景知识"/>
          <p:cNvSpPr txBox="1"/>
          <p:nvPr>
            <p:ph type="body" sz="quarter" idx="1"/>
          </p:nvPr>
        </p:nvSpPr>
        <p:spPr>
          <a:xfrm>
            <a:off x="1640558" y="3154549"/>
            <a:ext cx="6224417" cy="1317839"/>
          </a:xfrm>
          <a:prstGeom prst="rect">
            <a:avLst/>
          </a:prstGeom>
        </p:spPr>
        <p:txBody>
          <a:bodyPr/>
          <a:lstStyle/>
          <a:p>
            <a:pPr/>
            <a:r>
              <a:t> 物联网背景知识</a:t>
            </a:r>
          </a:p>
        </p:txBody>
      </p:sp>
      <p:pic>
        <p:nvPicPr>
          <p:cNvPr id="127" name="物联网背景知识.mp4" descr="物联网背景知识.mp4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4507150" y="4985337"/>
            <a:ext cx="14656990" cy="829641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8649993" fill="hold"/>
                                        <p:tgtEl>
                                          <p:spTgt spid="1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127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开发板背景知识"/>
          <p:cNvSpPr txBox="1"/>
          <p:nvPr>
            <p:ph type="body" sz="quarter" idx="1"/>
          </p:nvPr>
        </p:nvSpPr>
        <p:spPr>
          <a:xfrm>
            <a:off x="1640558" y="3154549"/>
            <a:ext cx="6224417" cy="1317839"/>
          </a:xfrm>
          <a:prstGeom prst="rect">
            <a:avLst/>
          </a:prstGeom>
        </p:spPr>
        <p:txBody>
          <a:bodyPr/>
          <a:lstStyle/>
          <a:p>
            <a:pPr/>
            <a:r>
              <a:t> 开发板背景知识</a:t>
            </a:r>
          </a:p>
        </p:txBody>
      </p:sp>
      <p:sp>
        <p:nvSpPr>
          <p:cNvPr id="130" name="esp8266是WiFi串口模块，功能简单来讲就是：从WiFi接收到数据，串口输出；从串口接收数据，WiFi输出数据。…"/>
          <p:cNvSpPr txBox="1"/>
          <p:nvPr/>
        </p:nvSpPr>
        <p:spPr>
          <a:xfrm>
            <a:off x="2058735" y="5043525"/>
            <a:ext cx="20771067" cy="36289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spcBef>
                <a:spcPts val="4500"/>
              </a:spcBef>
              <a:defRPr b="0" sz="3800"/>
            </a:pPr>
            <a:r>
              <a:t>esp8266是WiFi串口模块，功能简单来讲就是：从WiFi接收到数据，串口输出；从串口接收数据，WiFi输出数据。</a:t>
            </a:r>
          </a:p>
          <a:p>
            <a:pPr algn="l">
              <a:spcBef>
                <a:spcPts val="4500"/>
              </a:spcBef>
              <a:defRPr b="0" sz="3800"/>
            </a:pPr>
            <a:r>
              <a:t>通过自带的GPIO口连接传感器，传感器将环境数据转化为电信号发送给esp8266读取、处理并输出。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硬件准备"/>
          <p:cNvSpPr txBox="1"/>
          <p:nvPr>
            <p:ph type="body" sz="quarter" idx="1"/>
          </p:nvPr>
        </p:nvSpPr>
        <p:spPr>
          <a:xfrm>
            <a:off x="1640558" y="3154549"/>
            <a:ext cx="6224417" cy="1317839"/>
          </a:xfrm>
          <a:prstGeom prst="rect">
            <a:avLst/>
          </a:prstGeom>
        </p:spPr>
        <p:txBody>
          <a:bodyPr/>
          <a:lstStyle/>
          <a:p>
            <a:pPr/>
            <a:r>
              <a:t>硬件准备</a:t>
            </a:r>
          </a:p>
        </p:txBody>
      </p:sp>
      <p:sp>
        <p:nvSpPr>
          <p:cNvPr id="133" name="硬件清单…"/>
          <p:cNvSpPr txBox="1"/>
          <p:nvPr/>
        </p:nvSpPr>
        <p:spPr>
          <a:xfrm>
            <a:off x="2324533" y="4869096"/>
            <a:ext cx="11768002" cy="6016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spcBef>
                <a:spcPts val="4500"/>
              </a:spcBef>
              <a:defRPr b="0" sz="3800"/>
            </a:pPr>
            <a:r>
              <a:t>硬件清单</a:t>
            </a:r>
          </a:p>
          <a:p>
            <a:pPr marL="893762" indent="-754062" algn="l">
              <a:spcBef>
                <a:spcPts val="4500"/>
              </a:spcBef>
              <a:buClr>
                <a:srgbClr val="555555"/>
              </a:buClr>
              <a:buSzPct val="125000"/>
              <a:buFont typeface="Helvetica Neue"/>
              <a:buChar char="•"/>
              <a:defRPr b="0" sz="3800"/>
            </a:pPr>
            <a:r>
              <a:t>esp8266主板</a:t>
            </a:r>
          </a:p>
          <a:p>
            <a:pPr marL="893762" indent="-754062" algn="l">
              <a:spcBef>
                <a:spcPts val="4500"/>
              </a:spcBef>
              <a:buClr>
                <a:srgbClr val="555555"/>
              </a:buClr>
              <a:buSzPct val="125000"/>
              <a:buFont typeface="Helvetica Neue"/>
              <a:buChar char="•"/>
              <a:defRPr b="0" sz="3800"/>
            </a:pPr>
            <a:r>
              <a:t>温湿度传感器（型号为DHT11或DHT22）</a:t>
            </a:r>
          </a:p>
          <a:p>
            <a:pPr marL="893762" indent="-754062" algn="l">
              <a:spcBef>
                <a:spcPts val="4500"/>
              </a:spcBef>
              <a:buClr>
                <a:srgbClr val="555555"/>
              </a:buClr>
              <a:buSzPct val="125000"/>
              <a:buFont typeface="Helvetica Neue"/>
              <a:buChar char="•"/>
              <a:defRPr b="0" sz="3800"/>
            </a:pPr>
            <a:r>
              <a:t>超声波传感器（型号为HC-SR04）</a:t>
            </a:r>
          </a:p>
          <a:p>
            <a:pPr marL="893762" indent="-754062" algn="l">
              <a:spcBef>
                <a:spcPts val="4500"/>
              </a:spcBef>
              <a:buClr>
                <a:srgbClr val="555555"/>
              </a:buClr>
              <a:buSzPct val="125000"/>
              <a:buFont typeface="Helvetica Neue"/>
              <a:buChar char="•"/>
              <a:defRPr b="0" sz="3800"/>
            </a:pPr>
            <a:r>
              <a:t>杜邦线、数据线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硬件连接"/>
          <p:cNvSpPr txBox="1"/>
          <p:nvPr>
            <p:ph type="body" sz="quarter" idx="1"/>
          </p:nvPr>
        </p:nvSpPr>
        <p:spPr>
          <a:xfrm>
            <a:off x="1640558" y="3154549"/>
            <a:ext cx="6224417" cy="1317839"/>
          </a:xfrm>
          <a:prstGeom prst="rect">
            <a:avLst/>
          </a:prstGeom>
        </p:spPr>
        <p:txBody>
          <a:bodyPr/>
          <a:lstStyle/>
          <a:p>
            <a:pPr/>
            <a:r>
              <a:t>硬件连接</a:t>
            </a:r>
          </a:p>
        </p:txBody>
      </p:sp>
      <p:pic>
        <p:nvPicPr>
          <p:cNvPr id="136" name="Xnip2019-05-05_11-52-46.png" descr="Xnip2019-05-05_11-52-4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03247" y="4338117"/>
            <a:ext cx="6393383" cy="8286229"/>
          </a:xfrm>
          <a:prstGeom prst="rect">
            <a:avLst/>
          </a:prstGeom>
          <a:ln w="12700">
            <a:miter lim="400000"/>
          </a:ln>
        </p:spPr>
      </p:pic>
      <p:pic>
        <p:nvPicPr>
          <p:cNvPr id="137" name="Xnip2019-05-05_12-02-00.png" descr="Xnip2019-05-05_12-02-0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210086" y="5530022"/>
            <a:ext cx="6479664" cy="704987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程序及操作"/>
          <p:cNvSpPr txBox="1"/>
          <p:nvPr>
            <p:ph type="body" sz="quarter" idx="1"/>
          </p:nvPr>
        </p:nvSpPr>
        <p:spPr>
          <a:xfrm>
            <a:off x="1640558" y="3154549"/>
            <a:ext cx="6224417" cy="1317839"/>
          </a:xfrm>
          <a:prstGeom prst="rect">
            <a:avLst/>
          </a:prstGeom>
        </p:spPr>
        <p:txBody>
          <a:bodyPr/>
          <a:lstStyle/>
          <a:p>
            <a:pPr/>
            <a:r>
              <a:t>程序及操作</a:t>
            </a:r>
          </a:p>
        </p:txBody>
      </p:sp>
      <p:sp>
        <p:nvSpPr>
          <p:cNvPr id="140" name="操作步骤-简单读取…"/>
          <p:cNvSpPr txBox="1"/>
          <p:nvPr/>
        </p:nvSpPr>
        <p:spPr>
          <a:xfrm>
            <a:off x="2232907" y="4665744"/>
            <a:ext cx="18211975" cy="8855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ts val="3900"/>
              </a:lnSpc>
              <a:spcBef>
                <a:spcPts val="1600"/>
              </a:spcBef>
              <a:defRPr sz="2100">
                <a:solidFill>
                  <a:srgbClr val="030303"/>
                </a:solidFill>
              </a:defRPr>
            </a:pPr>
            <a:r>
              <a:t>操作步骤-简单读取</a:t>
            </a:r>
          </a:p>
          <a:p>
            <a:pPr algn="l" defTabSz="457200">
              <a:lnSpc>
                <a:spcPts val="4100"/>
              </a:lnSpc>
              <a:spcBef>
                <a:spcPts val="1600"/>
              </a:spcBef>
              <a:defRPr b="0" sz="2100">
                <a:solidFill>
                  <a:srgbClr val="030303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55555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1.打开</a:t>
            </a:r>
            <a:r>
              <a:t>learn-ai</a:t>
            </a:r>
            <a:r>
              <a:rPr>
                <a:solidFill>
                  <a:srgbClr val="55555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文件夹，打开路径</a:t>
            </a:r>
            <a:r>
              <a:t>chapter1/part1/esp8266_projects/esp8266_dht11_http</a:t>
            </a:r>
            <a:br>
              <a:rPr>
                <a:solidFill>
                  <a:srgbClr val="555555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>
                <a:solidFill>
                  <a:srgbClr val="55555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2.将esp8266通过数据线连接到电脑</a:t>
            </a:r>
            <a:br>
              <a:rPr>
                <a:solidFill>
                  <a:srgbClr val="555555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>
                <a:solidFill>
                  <a:srgbClr val="55555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3.使用Arduino IDE打开文件</a:t>
            </a:r>
            <a:r>
              <a:t>esp8266_dht11_https.ino</a:t>
            </a:r>
            <a:br>
              <a:rPr>
                <a:solidFill>
                  <a:srgbClr val="555555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>
                <a:solidFill>
                  <a:srgbClr val="55555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4.记得把前面的</a:t>
            </a:r>
            <a:r>
              <a:rPr>
                <a:solidFill>
                  <a:srgbClr val="0088C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环境准备</a:t>
            </a:r>
            <a:r>
              <a:rPr>
                <a:solidFill>
                  <a:srgbClr val="55555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部分再次确认，将环境正确配置，然后点击上传按钮进行上传</a:t>
            </a:r>
            <a:endParaRPr>
              <a:solidFill>
                <a:srgbClr val="55555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defTabSz="457200">
              <a:lnSpc>
                <a:spcPts val="4300"/>
              </a:lnSpc>
              <a:defRPr b="0" sz="2100">
                <a:solidFill>
                  <a:srgbClr val="555555"/>
                </a:solidFill>
              </a:defRPr>
            </a:pPr>
          </a:p>
          <a:p>
            <a:pPr algn="l" defTabSz="457200">
              <a:lnSpc>
                <a:spcPts val="4300"/>
              </a:lnSpc>
              <a:spcBef>
                <a:spcPts val="1600"/>
              </a:spcBef>
              <a:defRPr b="0" sz="2100">
                <a:solidFill>
                  <a:srgbClr val="555555"/>
                </a:solidFill>
              </a:defRPr>
            </a:pPr>
            <a:r>
              <a:t>5.打开</a:t>
            </a:r>
            <a:r>
              <a:rPr>
                <a:solidFill>
                  <a:srgbClr val="0088CC"/>
                </a:solidFill>
                <a:hlinkClick r:id="rId2" invalidUrl="" action="" tgtFrame="" tooltip="" history="1" highlightClick="0" endSnd="0"/>
              </a:rPr>
              <a:t>路由器管理地址</a:t>
            </a:r>
            <a:r>
              <a:t>，esp8266此时应该已经加入到了局域网中，查看esp8266获取到的路由器地址</a:t>
            </a:r>
            <a:br/>
            <a:r>
              <a:t>6.在浏览器中打开esp8266获取到的局域网地址，查看温湿度传感器的读数</a:t>
            </a:r>
            <a:br/>
            <a:r>
              <a:t>7.连接另一个esp8266开发板，打开路径</a:t>
            </a:r>
            <a:r>
              <a:rPr>
                <a:solidFill>
                  <a:srgbClr val="030303"/>
                </a:solidFill>
                <a:latin typeface="Menlo"/>
                <a:ea typeface="Menlo"/>
                <a:cs typeface="Menlo"/>
                <a:sym typeface="Menlo"/>
              </a:rPr>
              <a:t>chapter1/part1/esp8266_projects/esp8266_ultrasonic_http</a:t>
            </a:r>
            <a:r>
              <a:t>,再次执行2-6步骤来使用超声波传感器</a:t>
            </a:r>
          </a:p>
          <a:p>
            <a:pPr algn="l" defTabSz="457200">
              <a:lnSpc>
                <a:spcPts val="4300"/>
              </a:lnSpc>
              <a:defRPr b="0" sz="2100">
                <a:solidFill>
                  <a:srgbClr val="555555"/>
                </a:solidFill>
              </a:defRPr>
            </a:pPr>
          </a:p>
          <a:p>
            <a:pPr algn="l" defTabSz="457200">
              <a:lnSpc>
                <a:spcPts val="3900"/>
              </a:lnSpc>
              <a:spcBef>
                <a:spcPts val="1600"/>
              </a:spcBef>
              <a:defRPr sz="2100">
                <a:solidFill>
                  <a:srgbClr val="030303"/>
                </a:solidFill>
              </a:defRPr>
            </a:pPr>
            <a:r>
              <a:t>操作步骤-绘制实时变化曲线</a:t>
            </a:r>
          </a:p>
          <a:p>
            <a:pPr algn="l" defTabSz="457200">
              <a:lnSpc>
                <a:spcPts val="4100"/>
              </a:lnSpc>
              <a:spcBef>
                <a:spcPts val="1600"/>
              </a:spcBef>
              <a:defRPr b="0" sz="2100">
                <a:solidFill>
                  <a:srgbClr val="030303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55555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1.打开</a:t>
            </a:r>
            <a:r>
              <a:t>learn-ai</a:t>
            </a:r>
            <a:r>
              <a:rPr>
                <a:solidFill>
                  <a:srgbClr val="55555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文件夹，打开路径</a:t>
            </a:r>
            <a:r>
              <a:t>chapter1/part1/esp8266_projects/esp8266_dht11_http_chartjs</a:t>
            </a:r>
            <a:br>
              <a:rPr>
                <a:solidFill>
                  <a:srgbClr val="555555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>
                <a:solidFill>
                  <a:srgbClr val="55555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2.将esp8266通过数据线连接到电脑</a:t>
            </a:r>
            <a:br>
              <a:rPr>
                <a:solidFill>
                  <a:srgbClr val="555555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>
                <a:solidFill>
                  <a:srgbClr val="55555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3.使用Arduino IDE打开文件 </a:t>
            </a:r>
            <a:r>
              <a:t>esp8266_dht11_http_chartjs.ino</a:t>
            </a:r>
            <a:br>
              <a:rPr>
                <a:solidFill>
                  <a:srgbClr val="555555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>
                <a:solidFill>
                  <a:srgbClr val="55555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4.记得把前面的</a:t>
            </a:r>
            <a:r>
              <a:rPr>
                <a:solidFill>
                  <a:srgbClr val="0088C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环境准备</a:t>
            </a:r>
            <a:r>
              <a:rPr>
                <a:solidFill>
                  <a:srgbClr val="55555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部分再次确认，将环境正确配置，然后点击上传按钮进行上传</a:t>
            </a:r>
            <a:endParaRPr>
              <a:solidFill>
                <a:srgbClr val="55555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defTabSz="457200">
              <a:lnSpc>
                <a:spcPts val="4300"/>
              </a:lnSpc>
              <a:defRPr b="0" sz="2100">
                <a:solidFill>
                  <a:srgbClr val="555555"/>
                </a:solidFill>
              </a:defRPr>
            </a:pPr>
          </a:p>
          <a:p>
            <a:pPr algn="l" defTabSz="457200">
              <a:lnSpc>
                <a:spcPts val="4300"/>
              </a:lnSpc>
              <a:spcBef>
                <a:spcPts val="1600"/>
              </a:spcBef>
              <a:defRPr b="0" sz="2100">
                <a:solidFill>
                  <a:srgbClr val="555555"/>
                </a:solidFill>
              </a:defRPr>
            </a:pPr>
            <a:r>
              <a:t>5.打开</a:t>
            </a:r>
            <a:r>
              <a:rPr>
                <a:solidFill>
                  <a:srgbClr val="0088CC"/>
                </a:solidFill>
                <a:hlinkClick r:id="rId2" invalidUrl="" action="" tgtFrame="" tooltip="" history="1" highlightClick="0" endSnd="0"/>
              </a:rPr>
              <a:t>路由器管理地址</a:t>
            </a:r>
            <a:r>
              <a:t>，esp8266此时应该已经加入到了局域网中，查看esp8266获取到的路由器地址</a:t>
            </a:r>
            <a:br/>
            <a:r>
              <a:t>6.在浏览器中打开esp8266获取到的局域网地址，查看温湿度传感器的读数</a:t>
            </a:r>
          </a:p>
          <a:p>
            <a:pPr defTabSz="457200">
              <a:lnSpc>
                <a:spcPts val="4300"/>
              </a:lnSpc>
              <a:defRPr b="0" sz="2100">
                <a:solidFill>
                  <a:srgbClr val="555555"/>
                </a:solidFill>
              </a:defRPr>
            </a:pPr>
          </a:p>
          <a:p>
            <a:pPr algn="l" defTabSz="457200">
              <a:lnSpc>
                <a:spcPts val="4300"/>
              </a:lnSpc>
              <a:defRPr b="0" sz="2100">
                <a:solidFill>
                  <a:srgbClr val="555555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30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30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